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0" r:id="rId2"/>
    <p:sldId id="267" r:id="rId3"/>
    <p:sldId id="323" r:id="rId4"/>
    <p:sldId id="344" r:id="rId5"/>
    <p:sldId id="345" r:id="rId6"/>
    <p:sldId id="342" r:id="rId7"/>
    <p:sldId id="343" r:id="rId8"/>
    <p:sldId id="366" r:id="rId9"/>
    <p:sldId id="370" r:id="rId10"/>
    <p:sldId id="369" r:id="rId11"/>
    <p:sldId id="368" r:id="rId12"/>
    <p:sldId id="367" r:id="rId13"/>
    <p:sldId id="371" r:id="rId14"/>
    <p:sldId id="372" r:id="rId15"/>
    <p:sldId id="373" r:id="rId16"/>
    <p:sldId id="341" r:id="rId17"/>
    <p:sldId id="374" r:id="rId18"/>
    <p:sldId id="375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0" autoAdjust="0"/>
    <p:restoredTop sz="90524" autoAdjust="0"/>
  </p:normalViewPr>
  <p:slideViewPr>
    <p:cSldViewPr>
      <p:cViewPr varScale="1">
        <p:scale>
          <a:sx n="66" d="100"/>
          <a:sy n="66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90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CB0CD-0F7A-4ABA-826B-947FB6A76F79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C2D70-27B7-4C0F-A5CC-451905875D8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334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C2D70-27B7-4C0F-A5CC-451905875D8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sz="1200" dirty="0"/>
              <a:t>(Warunki skuteczności konsekwencji</a:t>
            </a:r>
          </a:p>
          <a:p>
            <a:pPr lvl="0">
              <a:buFontTx/>
              <a:buChar char="-"/>
            </a:pPr>
            <a:r>
              <a:rPr lang="pl-PL" sz="1200" dirty="0"/>
              <a:t>zapowiedziane,</a:t>
            </a:r>
          </a:p>
          <a:p>
            <a:pPr lvl="0">
              <a:buFontTx/>
              <a:buChar char="-"/>
            </a:pPr>
            <a:r>
              <a:rPr lang="pl-PL" sz="1200" dirty="0"/>
              <a:t>nie odroczone w czasie,</a:t>
            </a:r>
          </a:p>
          <a:p>
            <a:pPr lvl="0">
              <a:buFontTx/>
              <a:buChar char="-"/>
            </a:pPr>
            <a:r>
              <a:rPr lang="pl-PL" sz="1200" dirty="0"/>
              <a:t>adekwatne do przewinienia,</a:t>
            </a:r>
          </a:p>
          <a:p>
            <a:pPr lvl="0">
              <a:buFontTx/>
              <a:buChar char="-"/>
            </a:pPr>
            <a:r>
              <a:rPr lang="pl-PL" sz="1200" dirty="0"/>
              <a:t>dotkliwe, ale nie upokarzające )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C2D70-27B7-4C0F-A5CC-451905875D84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4927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Kalina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7C2D70-27B7-4C0F-A5CC-451905875D84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3703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7BDB-CBDA-4184-9F4C-DE73EFECF8D6}" type="datetimeFigureOut">
              <a:rPr lang="pl-PL" smtClean="0"/>
              <a:pPr/>
              <a:t>2019-01-10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4BDF5-A3C0-4484-81E0-B3AEA595F97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500042"/>
            <a:ext cx="8001056" cy="57150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5400" b="1" dirty="0"/>
              <a:t>Elementarz nauczyciela pracującego z dzieckiem nadpobudliwym</a:t>
            </a:r>
          </a:p>
          <a:p>
            <a:pPr algn="ctr">
              <a:buNone/>
            </a:pPr>
            <a:endParaRPr lang="pl-PL" sz="5400" b="1" dirty="0"/>
          </a:p>
          <a:p>
            <a:pPr algn="ctr">
              <a:buNone/>
            </a:pPr>
            <a:endParaRPr lang="pl-PL" sz="5400" b="1" dirty="0"/>
          </a:p>
          <a:p>
            <a:pPr>
              <a:buNone/>
            </a:pPr>
            <a:r>
              <a:rPr lang="pl-PL" sz="3400" dirty="0"/>
              <a:t>    </a:t>
            </a:r>
            <a:r>
              <a:rPr lang="pl-PL" sz="2800" dirty="0"/>
              <a:t>Materiały wypracowane w sieci współpracy </a:t>
            </a:r>
            <a:br>
              <a:rPr lang="pl-PL" sz="2800" dirty="0"/>
            </a:br>
            <a:r>
              <a:rPr lang="pl-PL" sz="2800" dirty="0"/>
              <a:t>i samokształcenia nauczycieli wychowawców świetlic</a:t>
            </a:r>
          </a:p>
          <a:p>
            <a:pPr>
              <a:buNone/>
            </a:pPr>
            <a:r>
              <a:rPr lang="pl-PL" sz="2800" dirty="0"/>
              <a:t>     Kraków, październik – listopad 2018r.</a:t>
            </a:r>
          </a:p>
          <a:p>
            <a:pPr algn="ctr">
              <a:buNone/>
            </a:pPr>
            <a:r>
              <a:rPr lang="pl-PL" sz="2800" b="1" dirty="0"/>
              <a:t> </a:t>
            </a:r>
            <a:endParaRPr lang="pl-PL" sz="28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pl-PL" sz="4000" b="1" dirty="0"/>
          </a:p>
          <a:p>
            <a:pPr>
              <a:buNone/>
            </a:pPr>
            <a:r>
              <a:rPr lang="pl-PL" sz="4000" b="1" i="1" u="sng" dirty="0"/>
              <a:t>Pobudzanie uwagi dziecka</a:t>
            </a:r>
            <a:endParaRPr lang="pl-PL" sz="4000" i="1" u="sng" dirty="0"/>
          </a:p>
          <a:p>
            <a:pPr>
              <a:lnSpc>
                <a:spcPct val="170000"/>
              </a:lnSpc>
            </a:pPr>
            <a:r>
              <a:rPr lang="pl-PL" sz="4000" dirty="0"/>
              <a:t>zadania i nauczane treści powinny być przekazywane w </a:t>
            </a:r>
            <a:r>
              <a:rPr lang="pl-PL" sz="4000" b="1" dirty="0"/>
              <a:t>szybki, skrótowy, reporterski sposób,</a:t>
            </a:r>
            <a:endParaRPr lang="pl-PL" sz="4000" dirty="0"/>
          </a:p>
          <a:p>
            <a:pPr>
              <a:lnSpc>
                <a:spcPct val="170000"/>
              </a:lnSpc>
            </a:pPr>
            <a:r>
              <a:rPr lang="pl-PL" sz="4000" dirty="0"/>
              <a:t>powinny być też prezentowane w </a:t>
            </a:r>
            <a:r>
              <a:rPr lang="pl-PL" sz="4000" b="1" dirty="0"/>
              <a:t>„małych dawkach”,</a:t>
            </a:r>
            <a:endParaRPr lang="pl-PL" sz="4000" dirty="0"/>
          </a:p>
          <a:p>
            <a:pPr>
              <a:lnSpc>
                <a:spcPct val="170000"/>
              </a:lnSpc>
            </a:pPr>
            <a:r>
              <a:rPr lang="pl-PL" sz="4000" dirty="0"/>
              <a:t>aby zmobilizować dziecko do skupienia się można </a:t>
            </a:r>
            <a:r>
              <a:rPr lang="pl-PL" sz="4000" b="1" dirty="0"/>
              <a:t>wykorzystać zegarek albo kuchenny minutnik </a:t>
            </a:r>
            <a:r>
              <a:rPr lang="pl-PL" sz="4000" dirty="0"/>
              <a:t>do odmierzania czasu, w którym ma być wykonane zadanie,</a:t>
            </a:r>
          </a:p>
          <a:p>
            <a:pPr>
              <a:lnSpc>
                <a:spcPct val="170000"/>
              </a:lnSpc>
            </a:pPr>
            <a:r>
              <a:rPr lang="pl-PL" sz="4000" dirty="0"/>
              <a:t>szybka, najlepiej </a:t>
            </a:r>
            <a:r>
              <a:rPr lang="pl-PL" sz="4000" b="1" dirty="0"/>
              <a:t>natychmiastowa kontrola poprawności </a:t>
            </a:r>
            <a:r>
              <a:rPr lang="pl-PL" sz="4000" dirty="0"/>
              <a:t>wykonania zadań,</a:t>
            </a:r>
          </a:p>
          <a:p>
            <a:pPr>
              <a:lnSpc>
                <a:spcPct val="170000"/>
              </a:lnSpc>
            </a:pPr>
            <a:r>
              <a:rPr lang="pl-PL" sz="4000" b="1" dirty="0"/>
              <a:t>zamiast długich sesji ćwiczeniowych </a:t>
            </a:r>
            <a:r>
              <a:rPr lang="pl-PL" sz="4000" dirty="0"/>
              <a:t>przygotowanie większej liczby krótszych i bardziej intensywnych okresów ćwiczeń.</a:t>
            </a:r>
          </a:p>
          <a:p>
            <a:pPr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3655752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55468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4000" b="1" i="1" u="sng" dirty="0"/>
              <a:t>Pobudzanie uwagi dziecka</a:t>
            </a:r>
          </a:p>
          <a:p>
            <a:pPr>
              <a:lnSpc>
                <a:spcPct val="170000"/>
              </a:lnSpc>
            </a:pPr>
            <a:r>
              <a:rPr lang="pl-PL" sz="4000" b="1" dirty="0"/>
              <a:t>urozmaicanie zadań</a:t>
            </a:r>
            <a:r>
              <a:rPr lang="pl-PL" sz="4000" dirty="0"/>
              <a:t>, przeplatanie mniej interesujących fragmentów ciekawszymi,</a:t>
            </a:r>
          </a:p>
          <a:p>
            <a:pPr>
              <a:lnSpc>
                <a:spcPct val="170000"/>
              </a:lnSpc>
            </a:pPr>
            <a:r>
              <a:rPr lang="pl-PL" sz="4000" dirty="0"/>
              <a:t>wykorzystanie materiałów, którymi można </a:t>
            </a:r>
            <a:r>
              <a:rPr lang="pl-PL" sz="4000" b="1" dirty="0"/>
              <a:t>manipulować, dotknąć je,</a:t>
            </a:r>
            <a:endParaRPr lang="pl-PL" sz="4000" dirty="0"/>
          </a:p>
          <a:p>
            <a:pPr>
              <a:lnSpc>
                <a:spcPct val="170000"/>
              </a:lnSpc>
            </a:pPr>
            <a:r>
              <a:rPr lang="pl-PL" sz="4000" dirty="0"/>
              <a:t>organizowanie aktywności </a:t>
            </a:r>
            <a:r>
              <a:rPr lang="pl-PL" sz="4000" b="1" dirty="0"/>
              <a:t>angażujących ucznia </a:t>
            </a:r>
            <a:r>
              <a:rPr lang="pl-PL" sz="4000" dirty="0"/>
              <a:t>jak np. czynna dyskusja,</a:t>
            </a:r>
          </a:p>
          <a:p>
            <a:pPr>
              <a:lnSpc>
                <a:spcPct val="170000"/>
              </a:lnSpc>
            </a:pPr>
            <a:r>
              <a:rPr lang="pl-PL" sz="4000" b="1" dirty="0"/>
              <a:t>ilustrowanie </a:t>
            </a:r>
            <a:r>
              <a:rPr lang="pl-PL" sz="4000" dirty="0"/>
              <a:t>materiału schematami, podawanie uczniom różnych metod mnemotechnicznych, wierszyków, powiedzonek. </a:t>
            </a:r>
          </a:p>
          <a:p>
            <a:pPr>
              <a:lnSpc>
                <a:spcPct val="170000"/>
              </a:lnSpc>
              <a:buNone/>
            </a:pPr>
            <a:r>
              <a:rPr lang="pl-PL" sz="4000" dirty="0"/>
              <a:t> </a:t>
            </a:r>
          </a:p>
          <a:p>
            <a:pPr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381915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642918"/>
            <a:ext cx="8401080" cy="555468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9800" b="1" i="1" u="sng" dirty="0"/>
              <a:t>Poprawianie zdolności słuchania</a:t>
            </a:r>
            <a:endParaRPr lang="pl-PL" sz="9800" i="1" u="sng" dirty="0"/>
          </a:p>
          <a:p>
            <a:pPr>
              <a:lnSpc>
                <a:spcPct val="170000"/>
              </a:lnSpc>
            </a:pPr>
            <a:r>
              <a:rPr lang="pl-PL" sz="8000" dirty="0"/>
              <a:t>przygotowanie </a:t>
            </a:r>
            <a:r>
              <a:rPr lang="pl-PL" sz="8000" b="1" dirty="0"/>
              <a:t>krótkich instrukcji</a:t>
            </a:r>
            <a:r>
              <a:rPr lang="pl-PL" sz="8000" dirty="0"/>
              <a:t>, złożonych z prostych krótkich zdań,</a:t>
            </a:r>
          </a:p>
          <a:p>
            <a:pPr>
              <a:lnSpc>
                <a:spcPct val="170000"/>
              </a:lnSpc>
            </a:pPr>
            <a:r>
              <a:rPr lang="pl-PL" sz="8000" b="1" dirty="0"/>
              <a:t>powtarzanie instrukcji </a:t>
            </a:r>
            <a:r>
              <a:rPr lang="pl-PL" sz="8000" dirty="0"/>
              <a:t>tak często jak to jest potrzebne,</a:t>
            </a:r>
          </a:p>
          <a:p>
            <a:pPr>
              <a:lnSpc>
                <a:spcPct val="170000"/>
              </a:lnSpc>
            </a:pPr>
            <a:r>
              <a:rPr lang="pl-PL" sz="8000" dirty="0"/>
              <a:t>nakłanianie uczniów do wielokrotnego,</a:t>
            </a:r>
          </a:p>
          <a:p>
            <a:pPr>
              <a:lnSpc>
                <a:spcPct val="170000"/>
              </a:lnSpc>
              <a:buNone/>
            </a:pPr>
            <a:r>
              <a:rPr lang="pl-PL" sz="8000" dirty="0"/>
              <a:t>     </a:t>
            </a:r>
            <a:r>
              <a:rPr lang="pl-PL" sz="8000" b="1" dirty="0"/>
              <a:t>powtarzania instrukcji </a:t>
            </a:r>
            <a:r>
              <a:rPr lang="pl-PL" sz="8000" dirty="0"/>
              <a:t>po jej usłyszeniu - w ten sposób rozwija się umiejętność słuchania i zapamiętywania,</a:t>
            </a:r>
          </a:p>
          <a:p>
            <a:pPr>
              <a:lnSpc>
                <a:spcPct val="170000"/>
              </a:lnSpc>
            </a:pPr>
            <a:r>
              <a:rPr lang="pl-PL" sz="8000" b="1" dirty="0"/>
              <a:t>informowanie uczniów o tym,</a:t>
            </a:r>
            <a:r>
              <a:rPr lang="pl-PL" sz="8000" dirty="0"/>
              <a:t> że komunikuje się ważne wiadomości (np. „to jest ważne, proszę słuchać”, „to będzie na sprawdzianie”, </a:t>
            </a:r>
            <a:r>
              <a:rPr lang="pl-PL" sz="8000" dirty="0" err="1"/>
              <a:t>itp</a:t>
            </a:r>
            <a:r>
              <a:rPr lang="pl-PL" sz="8000" dirty="0"/>
              <a:t>),</a:t>
            </a:r>
          </a:p>
          <a:p>
            <a:pPr>
              <a:lnSpc>
                <a:spcPct val="170000"/>
              </a:lnSpc>
            </a:pPr>
            <a:r>
              <a:rPr lang="pl-PL" sz="8000" dirty="0"/>
              <a:t>korzystanie z </a:t>
            </a:r>
            <a:r>
              <a:rPr lang="pl-PL" sz="8000" b="1" dirty="0"/>
              <a:t>pomocy wizualnych </a:t>
            </a:r>
            <a:r>
              <a:rPr lang="pl-PL" sz="8000" dirty="0"/>
              <a:t>dla wzmocnienia przekazu ustnego</a:t>
            </a:r>
          </a:p>
          <a:p>
            <a:pPr>
              <a:lnSpc>
                <a:spcPct val="170000"/>
              </a:lnSpc>
              <a:buNone/>
            </a:pPr>
            <a:r>
              <a:rPr lang="pl-PL" sz="8000" dirty="0"/>
              <a:t> </a:t>
            </a:r>
          </a:p>
          <a:p>
            <a:pPr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401211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76672"/>
            <a:ext cx="8401080" cy="555468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4000" b="1" i="1" u="sng" dirty="0"/>
              <a:t>Kontrola notatek po zakończeniu zajęć </a:t>
            </a:r>
            <a:endParaRPr lang="pl-PL" sz="4000" i="1" u="sng" dirty="0"/>
          </a:p>
          <a:p>
            <a:pPr>
              <a:lnSpc>
                <a:spcPct val="170000"/>
              </a:lnSpc>
              <a:buNone/>
            </a:pPr>
            <a:r>
              <a:rPr lang="pl-PL" sz="4000" dirty="0"/>
              <a:t>Nauczyciel musi dopilnować, żeby notatki w zeszycie były</a:t>
            </a:r>
          </a:p>
          <a:p>
            <a:pPr>
              <a:lnSpc>
                <a:spcPct val="170000"/>
              </a:lnSpc>
              <a:buNone/>
            </a:pPr>
            <a:r>
              <a:rPr lang="pl-PL" sz="4000" dirty="0"/>
              <a:t>kompletne, a w szczególności aby zawierały:  </a:t>
            </a:r>
          </a:p>
          <a:p>
            <a:pPr>
              <a:lnSpc>
                <a:spcPct val="170000"/>
              </a:lnSpc>
            </a:pPr>
            <a:r>
              <a:rPr lang="pl-PL" sz="4000" b="1" dirty="0"/>
              <a:t>notatki z lekcji </a:t>
            </a:r>
            <a:r>
              <a:rPr lang="pl-PL" sz="4000" dirty="0"/>
              <a:t>(jeśli dziecko nie jest w stanie jej zapisać może być skrócona),</a:t>
            </a:r>
          </a:p>
          <a:p>
            <a:pPr>
              <a:lnSpc>
                <a:spcPct val="170000"/>
              </a:lnSpc>
            </a:pPr>
            <a:r>
              <a:rPr lang="pl-PL" sz="4000" b="1" dirty="0"/>
              <a:t>zapisaną pracę domową</a:t>
            </a:r>
            <a:r>
              <a:rPr lang="pl-PL" sz="4000" dirty="0"/>
              <a:t> zarówno ustną jak i pisemną (jeśli nic nie jest zadane – formułę „nic do zrobienia”),</a:t>
            </a:r>
          </a:p>
          <a:p>
            <a:pPr>
              <a:lnSpc>
                <a:spcPct val="170000"/>
              </a:lnSpc>
            </a:pPr>
            <a:r>
              <a:rPr lang="pl-PL" sz="4000" b="1" dirty="0"/>
              <a:t>informację o wszelkich nietypowych sytuacjach </a:t>
            </a:r>
            <a:r>
              <a:rPr lang="pl-PL" sz="4000" dirty="0"/>
              <a:t>(np. planowana wycieczka, akademia na którą trzeba się ubrać odświętnie),</a:t>
            </a:r>
          </a:p>
          <a:p>
            <a:pPr>
              <a:lnSpc>
                <a:spcPct val="170000"/>
              </a:lnSpc>
            </a:pPr>
            <a:r>
              <a:rPr lang="pl-PL" sz="4000" b="1" dirty="0"/>
              <a:t>datę sprawdzianu i wymagany zakres materiału. </a:t>
            </a:r>
          </a:p>
          <a:p>
            <a:pPr>
              <a:lnSpc>
                <a:spcPct val="170000"/>
              </a:lnSpc>
              <a:buNone/>
            </a:pPr>
            <a:r>
              <a:rPr lang="pl-PL" sz="40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946836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500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300" b="1" dirty="0"/>
              <a:t>Jak mówić żeby dzieci nas słuchały?</a:t>
            </a:r>
            <a:endParaRPr lang="pl-PL" sz="4300" dirty="0"/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/>
              <a:t>   Osoba zwracająca się do nadpobudliwego dziecka musi:</a:t>
            </a:r>
          </a:p>
          <a:p>
            <a:pPr>
              <a:buFont typeface="Wingdings" pitchFamily="2" charset="2"/>
              <a:buChar char="q"/>
            </a:pPr>
            <a:r>
              <a:rPr lang="pl-PL" dirty="0"/>
              <a:t> po pierwsze przebić się przez szum bodźców docierających z otoczenia, </a:t>
            </a:r>
          </a:p>
          <a:p>
            <a:pPr>
              <a:buFont typeface="Wingdings" pitchFamily="2" charset="2"/>
              <a:buChar char="q"/>
            </a:pPr>
            <a:r>
              <a:rPr lang="pl-PL" dirty="0"/>
              <a:t>po drugie zadbać, aby jej przekaz był jak najbardziej zrozumiały. </a:t>
            </a:r>
          </a:p>
        </p:txBody>
      </p:sp>
    </p:spTree>
    <p:extLst>
      <p:ext uri="{BB962C8B-B14F-4D97-AF65-F5344CB8AC3E}">
        <p14:creationId xmlns:p14="http://schemas.microsoft.com/office/powerpoint/2010/main" xmlns="" val="4008717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5546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4000" b="1" dirty="0"/>
              <a:t>Jeszcze jedna pomocna wskazówka </a:t>
            </a:r>
            <a:endParaRPr lang="pl-PL" sz="4000" dirty="0"/>
          </a:p>
          <a:p>
            <a:pPr>
              <a:buNone/>
            </a:pPr>
            <a:r>
              <a:rPr lang="pl-PL" sz="4000" dirty="0"/>
              <a:t> </a:t>
            </a:r>
          </a:p>
          <a:p>
            <a:pPr>
              <a:lnSpc>
                <a:spcPct val="160000"/>
              </a:lnSpc>
              <a:buFont typeface="Wingdings" pitchFamily="2" charset="2"/>
              <a:buChar char="q"/>
            </a:pPr>
            <a:r>
              <a:rPr lang="pl-PL" sz="4000" dirty="0"/>
              <a:t>Dzieciom nadpobudliwym łatwiej jest zacząć robić coś nowego niż kontynuować rozpoczęte zadanie - lubią przecież przerzucać się z jednej czynności na drugą. Dlatego zamiast mówić „przestań patrzeć przez okno” powiedzmy „spójrz w zeszyt” lub „otwórz książkę”. Istnieje wtedy większa szansa, że dziecko spełni polecenie. </a:t>
            </a:r>
          </a:p>
          <a:p>
            <a:pPr>
              <a:buNone/>
            </a:pPr>
            <a:r>
              <a:rPr lang="pl-PL" sz="4000" dirty="0"/>
              <a:t> </a:t>
            </a:r>
          </a:p>
          <a:p>
            <a:pPr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1694835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562612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/>
              <a:t>Skuteczne wydawanie poleceń</a:t>
            </a:r>
            <a:endParaRPr lang="pl-PL" dirty="0"/>
          </a:p>
          <a:p>
            <a:pPr>
              <a:lnSpc>
                <a:spcPct val="170000"/>
              </a:lnSpc>
            </a:pPr>
            <a:r>
              <a:rPr lang="pl-PL" dirty="0"/>
              <a:t> wybierz polecenie, na którym ci zależy i które jesteś gotowa wyegzekwować,</a:t>
            </a:r>
          </a:p>
          <a:p>
            <a:pPr>
              <a:lnSpc>
                <a:spcPct val="170000"/>
              </a:lnSpc>
            </a:pPr>
            <a:r>
              <a:rPr lang="pl-PL" dirty="0"/>
              <a:t>podejdź do dziecka,</a:t>
            </a:r>
          </a:p>
          <a:p>
            <a:pPr>
              <a:lnSpc>
                <a:spcPct val="170000"/>
              </a:lnSpc>
            </a:pPr>
            <a:r>
              <a:rPr lang="pl-PL" dirty="0"/>
              <a:t>zdobądź jego uwagę (dotknij go, spójrz w oczy, zawołaj po imieniu),</a:t>
            </a:r>
          </a:p>
          <a:p>
            <a:pPr>
              <a:lnSpc>
                <a:spcPct val="170000"/>
              </a:lnSpc>
            </a:pPr>
            <a:r>
              <a:rPr lang="pl-PL" dirty="0"/>
              <a:t>wydaj jednoznaczne polecenie w 2-3 słowach,</a:t>
            </a:r>
          </a:p>
          <a:p>
            <a:pPr>
              <a:lnSpc>
                <a:spcPct val="170000"/>
              </a:lnSpc>
            </a:pPr>
            <a:r>
              <a:rPr lang="pl-PL" dirty="0"/>
              <a:t>powtórz polecenie tyle razy ile założyłaś, poproś by dziecko je powtórzyło,</a:t>
            </a:r>
          </a:p>
          <a:p>
            <a:pPr>
              <a:lnSpc>
                <a:spcPct val="170000"/>
              </a:lnSpc>
            </a:pPr>
            <a:r>
              <a:rPr lang="pl-PL" dirty="0"/>
              <a:t>dopilnuj wykonania polecenia (nie odchodź od dziecka zanim nie skończy)!</a:t>
            </a:r>
          </a:p>
          <a:p>
            <a:pPr>
              <a:lnSpc>
                <a:spcPct val="170000"/>
              </a:lnSpc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23608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5626121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pl-PL" b="1" dirty="0"/>
              <a:t> Zadbaj o własny komfort psychiczny!</a:t>
            </a:r>
          </a:p>
          <a:p>
            <a:pPr>
              <a:lnSpc>
                <a:spcPct val="170000"/>
              </a:lnSpc>
              <a:buNone/>
            </a:pPr>
            <a:r>
              <a:rPr lang="pl-PL" dirty="0"/>
              <a:t>    Stosuj techniki relaksacyjne </a:t>
            </a:r>
            <a:br>
              <a:rPr lang="pl-PL" dirty="0"/>
            </a:br>
            <a:r>
              <a:rPr lang="pl-PL" dirty="0"/>
              <a:t>i codziennie zrób coś, co lubisz!</a:t>
            </a:r>
          </a:p>
          <a:p>
            <a:pPr>
              <a:lnSpc>
                <a:spcPct val="170000"/>
              </a:lnSpc>
              <a:buNone/>
            </a:pPr>
            <a:r>
              <a:rPr lang="pl-PL" dirty="0"/>
              <a:t>    Śmiej się, tańcz i śpiewaj – to pomaga rozładować stres.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68409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5626121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  <a:buNone/>
            </a:pPr>
            <a:endParaRPr lang="pl-PL" b="1" dirty="0"/>
          </a:p>
          <a:p>
            <a:pPr algn="ctr">
              <a:lnSpc>
                <a:spcPct val="170000"/>
              </a:lnSpc>
              <a:buNone/>
            </a:pPr>
            <a:endParaRPr lang="pl-PL" b="1" dirty="0"/>
          </a:p>
          <a:p>
            <a:pPr algn="ctr">
              <a:lnSpc>
                <a:spcPct val="170000"/>
              </a:lnSpc>
              <a:buNone/>
            </a:pPr>
            <a:r>
              <a:rPr lang="pl-PL" sz="5400" b="1" dirty="0"/>
              <a:t> Życzymy sukcesów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xmlns="" val="214733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500042"/>
            <a:ext cx="8001056" cy="57150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4000" b="1" i="1" u="sng" dirty="0"/>
              <a:t>Najlepsze wyniki w pracy z dzieckiem nadpobudliwym dają: 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l-PL" sz="3500" dirty="0"/>
              <a:t>stworzenie w szkole spójnego systemu zasad,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l-PL" sz="3500" dirty="0"/>
              <a:t>właściwe komunikowanie ,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l-PL" sz="3500" dirty="0"/>
              <a:t>konsekwencja,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l-PL" sz="3500" dirty="0"/>
              <a:t>systematyczna, stała praca z dzieckiem.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500042"/>
            <a:ext cx="8358246" cy="5715040"/>
          </a:xfrm>
        </p:spPr>
        <p:txBody>
          <a:bodyPr/>
          <a:lstStyle/>
          <a:p>
            <a:pPr lvl="0">
              <a:buNone/>
            </a:pPr>
            <a:r>
              <a:rPr lang="pl-PL" sz="4000" b="1" dirty="0"/>
              <a:t>Elementarz…</a:t>
            </a:r>
            <a:endParaRPr lang="pl-PL" b="1" dirty="0"/>
          </a:p>
          <a:p>
            <a:pPr lvl="0"/>
            <a:r>
              <a:rPr lang="pl-PL" sz="2800" b="1" dirty="0"/>
              <a:t>poświęć dziecku  dużo uwagi</a:t>
            </a:r>
            <a:r>
              <a:rPr lang="pl-PL" sz="2800" dirty="0"/>
              <a:t>, </a:t>
            </a:r>
          </a:p>
          <a:p>
            <a:pPr lvl="0"/>
            <a:r>
              <a:rPr lang="pl-PL" sz="2800" b="1" dirty="0"/>
              <a:t>wzmacniaj</a:t>
            </a:r>
            <a:r>
              <a:rPr lang="pl-PL" sz="2800" dirty="0"/>
              <a:t> wszystkie przejawy pożądanego zachowania, </a:t>
            </a:r>
          </a:p>
          <a:p>
            <a:pPr lvl="0"/>
            <a:r>
              <a:rPr lang="pl-PL" sz="2800" dirty="0"/>
              <a:t>stosuj </a:t>
            </a:r>
            <a:r>
              <a:rPr lang="pl-PL" sz="2800" b="1" dirty="0"/>
              <a:t>zrozumiałe </a:t>
            </a:r>
            <a:r>
              <a:rPr lang="pl-PL" sz="2800" dirty="0"/>
              <a:t>dla dziecka reguły,  </a:t>
            </a:r>
          </a:p>
          <a:p>
            <a:pPr lvl="0"/>
            <a:r>
              <a:rPr lang="pl-PL" sz="2800" b="1" dirty="0"/>
              <a:t>pomóż dziecku w akceptacji przez środowisko</a:t>
            </a:r>
            <a:r>
              <a:rPr lang="pl-PL" sz="2800" dirty="0"/>
              <a:t>,</a:t>
            </a:r>
          </a:p>
          <a:p>
            <a:pPr>
              <a:buNone/>
            </a:pPr>
            <a:endParaRPr lang="pl-PL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500042"/>
            <a:ext cx="8358246" cy="5715040"/>
          </a:xfrm>
        </p:spPr>
        <p:txBody>
          <a:bodyPr/>
          <a:lstStyle/>
          <a:p>
            <a:pPr lvl="0">
              <a:buNone/>
            </a:pPr>
            <a:r>
              <a:rPr lang="pl-PL" sz="4000" b="1" dirty="0"/>
              <a:t>Elementarz…</a:t>
            </a:r>
            <a:endParaRPr lang="pl-PL" sz="4000" dirty="0"/>
          </a:p>
          <a:p>
            <a:pPr lvl="0"/>
            <a:r>
              <a:rPr lang="pl-PL" sz="2800" dirty="0"/>
              <a:t>bądź </a:t>
            </a:r>
            <a:r>
              <a:rPr lang="pl-PL" sz="2800" b="1" dirty="0"/>
              <a:t>konsekwentnym</a:t>
            </a:r>
            <a:r>
              <a:rPr lang="pl-PL" sz="2800" dirty="0"/>
              <a:t> , </a:t>
            </a:r>
          </a:p>
          <a:p>
            <a:pPr lvl="0"/>
            <a:r>
              <a:rPr lang="pl-PL" sz="2800" dirty="0"/>
              <a:t>przekazuj </a:t>
            </a:r>
            <a:r>
              <a:rPr lang="pl-PL" sz="2800" b="1" dirty="0"/>
              <a:t>proste i krótkie </a:t>
            </a:r>
            <a:r>
              <a:rPr lang="pl-PL" sz="2800" dirty="0"/>
              <a:t>komunikaty,</a:t>
            </a:r>
          </a:p>
          <a:p>
            <a:pPr lvl="0"/>
            <a:r>
              <a:rPr lang="pl-PL" sz="2800" dirty="0"/>
              <a:t>komunikaty wyrażaj z szacunkiem,</a:t>
            </a:r>
          </a:p>
          <a:p>
            <a:pPr lvl="0"/>
            <a:r>
              <a:rPr lang="pl-PL" sz="2800" dirty="0"/>
              <a:t>pomóż dziecku </a:t>
            </a:r>
            <a:r>
              <a:rPr lang="pl-PL" sz="2800" b="1" dirty="0"/>
              <a:t>zorganizować świat </a:t>
            </a:r>
            <a:r>
              <a:rPr lang="pl-PL" sz="2800" dirty="0"/>
              <a:t>wokół siebie,</a:t>
            </a:r>
          </a:p>
          <a:p>
            <a:pPr lvl="0"/>
            <a:r>
              <a:rPr lang="pl-PL" sz="2800" b="1" dirty="0"/>
              <a:t>indywidualizuj proces nauczania. </a:t>
            </a:r>
          </a:p>
          <a:p>
            <a:pPr>
              <a:buNone/>
            </a:pPr>
            <a:endParaRPr lang="pl-PL" sz="4000" dirty="0"/>
          </a:p>
          <a:p>
            <a:pPr lvl="0">
              <a:buFontTx/>
              <a:buChar char="-"/>
            </a:pPr>
            <a:endParaRPr lang="pl-PL" sz="4000" dirty="0"/>
          </a:p>
          <a:p>
            <a:pPr lvl="0">
              <a:buFontTx/>
              <a:buChar char="-"/>
            </a:pPr>
            <a:endParaRPr lang="pl-PL" sz="4000" dirty="0"/>
          </a:p>
          <a:p>
            <a:pPr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286336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55468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4000" b="1" dirty="0"/>
              <a:t>Elementarz…</a:t>
            </a:r>
            <a:endParaRPr lang="pl-PL" sz="4000" dirty="0"/>
          </a:p>
          <a:p>
            <a:pPr lvl="0">
              <a:lnSpc>
                <a:spcPct val="160000"/>
              </a:lnSpc>
            </a:pPr>
            <a:r>
              <a:rPr lang="pl-PL" sz="4000" dirty="0"/>
              <a:t>stwórz zrozumiały </a:t>
            </a:r>
            <a:r>
              <a:rPr lang="pl-PL" sz="4000" b="1" dirty="0"/>
              <a:t>system konsekwencji zachowania, </a:t>
            </a:r>
          </a:p>
          <a:p>
            <a:pPr lvl="0">
              <a:lnSpc>
                <a:spcPct val="160000"/>
              </a:lnSpc>
            </a:pPr>
            <a:r>
              <a:rPr lang="pl-PL" sz="4000" b="1" dirty="0"/>
              <a:t>konsekwencje (pozytywne i negatywne) stosuj natychmiast</a:t>
            </a:r>
          </a:p>
          <a:p>
            <a:pPr>
              <a:lnSpc>
                <a:spcPct val="160000"/>
              </a:lnSpc>
            </a:pPr>
            <a:r>
              <a:rPr lang="pl-PL" sz="4000" dirty="0"/>
              <a:t>przedstaw </a:t>
            </a:r>
            <a:r>
              <a:rPr lang="pl-PL" sz="4000" b="1" dirty="0"/>
              <a:t>plan zajęć i schemat lekcji,</a:t>
            </a:r>
          </a:p>
          <a:p>
            <a:pPr>
              <a:lnSpc>
                <a:spcPct val="160000"/>
              </a:lnSpc>
            </a:pPr>
            <a:r>
              <a:rPr lang="pl-PL" sz="4000" b="1" dirty="0"/>
              <a:t>często mów do dziecka</a:t>
            </a:r>
            <a:r>
              <a:rPr lang="pl-PL" sz="4000" dirty="0"/>
              <a:t>, zachęcaj do pracy,</a:t>
            </a:r>
          </a:p>
          <a:p>
            <a:endParaRPr lang="pl-PL" sz="4000" b="1" dirty="0"/>
          </a:p>
          <a:p>
            <a:pPr lvl="0">
              <a:buNone/>
            </a:pPr>
            <a:endParaRPr lang="pl-PL" sz="4000" b="1" dirty="0"/>
          </a:p>
          <a:p>
            <a:pPr marL="0" lvl="0" indent="0">
              <a:buNone/>
            </a:pPr>
            <a:r>
              <a:rPr lang="pl-PL" sz="4000" b="1" dirty="0"/>
              <a:t> </a:t>
            </a:r>
          </a:p>
          <a:p>
            <a:pPr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217908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5546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sz="4000" b="1" dirty="0"/>
              <a:t>Elementarz…</a:t>
            </a:r>
            <a:endParaRPr lang="pl-PL" sz="4000" dirty="0"/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sz="4000" b="1" dirty="0"/>
              <a:t>korzystaj w czasie lekcji z pomocy ucznia</a:t>
            </a:r>
            <a:r>
              <a:rPr lang="pl-PL" sz="4000" dirty="0"/>
              <a:t>,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sz="4000" dirty="0"/>
              <a:t>stosuj komunikaty  niewerbalne,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sz="4000" b="1" dirty="0"/>
              <a:t>dostosuj tempo pracy do możliwości ucznia,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l-PL" sz="4000" b="1" dirty="0"/>
              <a:t>stosuj specjalne metody w czasie sprawdzania wiadomości</a:t>
            </a:r>
            <a:r>
              <a:rPr lang="pl-PL" sz="4000" dirty="0"/>
              <a:t>,</a:t>
            </a:r>
          </a:p>
          <a:p>
            <a:pPr>
              <a:buFont typeface="Arial" charset="0"/>
              <a:buChar char="•"/>
            </a:pPr>
            <a:endParaRPr lang="pl-PL" sz="4000" dirty="0"/>
          </a:p>
          <a:p>
            <a:pPr>
              <a:buFont typeface="Arial" charset="0"/>
              <a:buChar char="•"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399260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5546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4000" b="1" dirty="0"/>
              <a:t>Elementarz</a:t>
            </a:r>
            <a:endParaRPr lang="pl-PL" sz="4000" dirty="0"/>
          </a:p>
          <a:p>
            <a:pPr>
              <a:lnSpc>
                <a:spcPct val="170000"/>
              </a:lnSpc>
              <a:buFont typeface="Arial" charset="0"/>
              <a:buChar char="•"/>
            </a:pPr>
            <a:r>
              <a:rPr lang="pl-PL" sz="4000" b="1" dirty="0"/>
              <a:t>zmniejsz ilość materiału </a:t>
            </a:r>
            <a:r>
              <a:rPr lang="pl-PL" sz="4000" dirty="0"/>
              <a:t>do przepisania z tablicy,</a:t>
            </a:r>
          </a:p>
          <a:p>
            <a:pPr>
              <a:lnSpc>
                <a:spcPct val="170000"/>
              </a:lnSpc>
              <a:buFont typeface="Arial" charset="0"/>
              <a:buChar char="•"/>
            </a:pPr>
            <a:r>
              <a:rPr lang="pl-PL" sz="4000" b="1" dirty="0"/>
              <a:t>często przypominaj o regułach,</a:t>
            </a:r>
          </a:p>
          <a:p>
            <a:pPr>
              <a:lnSpc>
                <a:spcPct val="170000"/>
              </a:lnSpc>
              <a:buFont typeface="Arial" charset="0"/>
              <a:buChar char="•"/>
            </a:pPr>
            <a:r>
              <a:rPr lang="pl-PL" sz="4000" dirty="0"/>
              <a:t>szukaj i ucz dziecko sposobów </a:t>
            </a:r>
            <a:r>
              <a:rPr lang="pl-PL" sz="4000" b="1" dirty="0"/>
              <a:t>rozładowania złości </a:t>
            </a:r>
            <a:r>
              <a:rPr lang="pl-PL" sz="4000" dirty="0"/>
              <a:t>w sposób możliwy do zaakceptowania (np. stwórz kodeks złości).</a:t>
            </a:r>
          </a:p>
          <a:p>
            <a:pPr>
              <a:buFont typeface="Arial" charset="0"/>
              <a:buChar char="•"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297538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5546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3500" b="1" i="1" u="sng" dirty="0"/>
              <a:t>Niektóre techniki pracy z dzieckiem nadpobudliwym w szkole:</a:t>
            </a:r>
          </a:p>
          <a:p>
            <a:pPr algn="ctr">
              <a:buNone/>
            </a:pPr>
            <a:endParaRPr lang="pl-PL" sz="4000" dirty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l-PL" sz="4000" dirty="0"/>
              <a:t>właściwe usadowienie ucznia w klasie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l-PL" sz="4000" dirty="0"/>
              <a:t>pobudzanie uwagi dziecka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l-PL" sz="4000" dirty="0"/>
              <a:t>poprawianie zdolności słuchania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l-PL" sz="4000" dirty="0"/>
              <a:t>skuteczne wydawanie poleceń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pl-PL" sz="4000" dirty="0"/>
              <a:t>kontrola notatek po zakończeniu zajęć</a:t>
            </a:r>
          </a:p>
          <a:p>
            <a:endParaRPr lang="pl-PL" sz="4000" dirty="0"/>
          </a:p>
          <a:p>
            <a:pPr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79761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55468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4000" b="1" i="1" u="sng" dirty="0"/>
              <a:t>Właściwe usadowienie ucznia w klasie</a:t>
            </a:r>
            <a:endParaRPr lang="pl-PL" sz="4000" i="1" u="sng" dirty="0"/>
          </a:p>
          <a:p>
            <a:pPr>
              <a:lnSpc>
                <a:spcPct val="170000"/>
              </a:lnSpc>
            </a:pPr>
            <a:r>
              <a:rPr lang="pl-PL" sz="4000" dirty="0"/>
              <a:t>ławka nadpobudliwego dziecka powinna być usytuowana w pobliżu nauczyciela (jego biurka lub tablicy),</a:t>
            </a:r>
          </a:p>
          <a:p>
            <a:pPr>
              <a:lnSpc>
                <a:spcPct val="170000"/>
              </a:lnSpc>
            </a:pPr>
            <a:r>
              <a:rPr lang="pl-PL" sz="4000" dirty="0"/>
              <a:t>dziecko posadzone plecami do reszty kolegów,</a:t>
            </a:r>
          </a:p>
          <a:p>
            <a:pPr>
              <a:lnSpc>
                <a:spcPct val="170000"/>
              </a:lnSpc>
            </a:pPr>
            <a:r>
              <a:rPr lang="pl-PL" sz="4000" dirty="0"/>
              <a:t>nigdy nie sadzamy dziecka  przy oknie,</a:t>
            </a:r>
          </a:p>
          <a:p>
            <a:pPr>
              <a:lnSpc>
                <a:spcPct val="170000"/>
              </a:lnSpc>
            </a:pPr>
            <a:r>
              <a:rPr lang="pl-PL" sz="4000" dirty="0"/>
              <a:t>w towarzystwie dobrych uczniów (ale nie najlepszych przyjaciół),</a:t>
            </a:r>
          </a:p>
          <a:p>
            <a:pPr>
              <a:lnSpc>
                <a:spcPct val="170000"/>
              </a:lnSpc>
            </a:pPr>
            <a:r>
              <a:rPr lang="pl-PL" sz="4000" dirty="0"/>
              <a:t>usadzenie z tyłu klasy, jeśli dziecko potrzebuje dużo przestrzeni (w takiej sytuacji nauczyciel co 5 minut podchodzi do ucznia i sprawdza jak postępuje praca),</a:t>
            </a:r>
          </a:p>
          <a:p>
            <a:pPr>
              <a:lnSpc>
                <a:spcPct val="170000"/>
              </a:lnSpc>
            </a:pPr>
            <a:r>
              <a:rPr lang="pl-PL" sz="4000" dirty="0"/>
              <a:t>jasne określenie granic przestrzennych (ławka, przestrzeń gdzie dziecko może się poruszać).</a:t>
            </a:r>
          </a:p>
          <a:p>
            <a:pPr marL="0" lvl="0" indent="0">
              <a:buNone/>
            </a:pPr>
            <a:r>
              <a:rPr lang="pl-PL" sz="4000" dirty="0"/>
              <a:t> </a:t>
            </a:r>
          </a:p>
          <a:p>
            <a:pPr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xmlns="" val="1741439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1643</TotalTime>
  <Words>330</Words>
  <Application>Microsoft Office PowerPoint</Application>
  <PresentationFormat>Pokaz na ekranie (4:3)</PresentationFormat>
  <Paragraphs>117</Paragraphs>
  <Slides>18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Your User Name</dc:creator>
  <cp:lastModifiedBy>Ewa</cp:lastModifiedBy>
  <cp:revision>137</cp:revision>
  <dcterms:created xsi:type="dcterms:W3CDTF">2010-12-05T18:28:36Z</dcterms:created>
  <dcterms:modified xsi:type="dcterms:W3CDTF">2019-01-10T14:40:07Z</dcterms:modified>
</cp:coreProperties>
</file>